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7559675" cy="133207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29" d="100"/>
          <a:sy n="29" d="100"/>
        </p:scale>
        <p:origin x="3106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2180034"/>
            <a:ext cx="6425724" cy="4637582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6996459"/>
            <a:ext cx="5669756" cy="3216088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85A7C-F379-403D-BC1A-9986FA22049F}" type="datetimeFigureOut">
              <a:rPr lang="pt-BR" smtClean="0"/>
              <a:t>22/05/2024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E7E3F-76DB-46CF-8D2A-D1D7DFC834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7016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85A7C-F379-403D-BC1A-9986FA22049F}" type="datetimeFigureOut">
              <a:rPr lang="pt-BR" smtClean="0"/>
              <a:t>22/05/2024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E7E3F-76DB-46CF-8D2A-D1D7DFC834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497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3320931"/>
            <a:ext cx="6520220" cy="554104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8914398"/>
            <a:ext cx="6520220" cy="2913905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85A7C-F379-403D-BC1A-9986FA22049F}" type="datetimeFigureOut">
              <a:rPr lang="pt-BR" smtClean="0"/>
              <a:t>22/05/2024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E7E3F-76DB-46CF-8D2A-D1D7DFC834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6647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3546023"/>
            <a:ext cx="3212862" cy="845187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3546023"/>
            <a:ext cx="3212862" cy="845187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85A7C-F379-403D-BC1A-9986FA22049F}" type="datetimeFigureOut">
              <a:rPr lang="pt-BR" smtClean="0"/>
              <a:t>22/05/2024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E7E3F-76DB-46CF-8D2A-D1D7DFC834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8527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09208"/>
            <a:ext cx="6520220" cy="2574722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3265426"/>
            <a:ext cx="3198096" cy="1600335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4865760"/>
            <a:ext cx="3198096" cy="715680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3265426"/>
            <a:ext cx="3213847" cy="1600335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4865760"/>
            <a:ext cx="3213847" cy="715680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85A7C-F379-403D-BC1A-9986FA22049F}" type="datetimeFigureOut">
              <a:rPr lang="pt-BR" smtClean="0"/>
              <a:t>22/05/2024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E7E3F-76DB-46CF-8D2A-D1D7DFC834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2320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85A7C-F379-403D-BC1A-9986FA22049F}" type="datetimeFigureOut">
              <a:rPr lang="pt-BR" smtClean="0"/>
              <a:t>22/05/2024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E7E3F-76DB-46CF-8D2A-D1D7DFC834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8686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85A7C-F379-403D-BC1A-9986FA22049F}" type="datetimeFigureOut">
              <a:rPr lang="pt-BR" smtClean="0"/>
              <a:t>22/05/2024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E7E3F-76DB-46CF-8D2A-D1D7DFC834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871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888048"/>
            <a:ext cx="2438192" cy="310816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917939"/>
            <a:ext cx="3827085" cy="9466340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996214"/>
            <a:ext cx="2438192" cy="7403481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85A7C-F379-403D-BC1A-9986FA22049F}" type="datetimeFigureOut">
              <a:rPr lang="pt-BR" smtClean="0"/>
              <a:t>22/05/2024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E7E3F-76DB-46CF-8D2A-D1D7DFC834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2659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888048"/>
            <a:ext cx="2438192" cy="310816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917939"/>
            <a:ext cx="3827085" cy="9466340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996214"/>
            <a:ext cx="2438192" cy="7403481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85A7C-F379-403D-BC1A-9986FA22049F}" type="datetimeFigureOut">
              <a:rPr lang="pt-BR" smtClean="0"/>
              <a:t>22/05/2024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E7E3F-76DB-46CF-8D2A-D1D7DFC834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1094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85A7C-F379-403D-BC1A-9986FA22049F}" type="datetimeFigureOut">
              <a:rPr lang="pt-BR" smtClean="0"/>
              <a:t>22/05/2024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E7E3F-76DB-46CF-8D2A-D1D7DFC834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7715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709204"/>
            <a:ext cx="1630055" cy="1128868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709204"/>
            <a:ext cx="4795669" cy="11288689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85A7C-F379-403D-BC1A-9986FA22049F}" type="datetimeFigureOut">
              <a:rPr lang="pt-BR" smtClean="0"/>
              <a:t>22/05/2024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E7E3F-76DB-46CF-8D2A-D1D7DFC834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1889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709208"/>
            <a:ext cx="6520220" cy="25747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3546023"/>
            <a:ext cx="6520220" cy="84518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12346330"/>
            <a:ext cx="1700927" cy="7092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885A7C-F379-403D-BC1A-9986FA22049F}" type="datetimeFigureOut">
              <a:rPr lang="pt-BR" smtClean="0"/>
              <a:t>22/05/2024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12346330"/>
            <a:ext cx="2551390" cy="7092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12346330"/>
            <a:ext cx="1700927" cy="7092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0E7E3F-76DB-46CF-8D2A-D1D7DFC834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3233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gif"/><Relationship Id="rId5" Type="http://schemas.openxmlformats.org/officeDocument/2006/relationships/image" Target="../media/image4.gif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stomShape 12">
            <a:extLst>
              <a:ext uri="{FF2B5EF4-FFF2-40B4-BE49-F238E27FC236}">
                <a16:creationId xmlns:a16="http://schemas.microsoft.com/office/drawing/2014/main" id="{605D328A-0E90-6630-47D8-0FB2A8003906}"/>
              </a:ext>
            </a:extLst>
          </p:cNvPr>
          <p:cNvSpPr/>
          <p:nvPr/>
        </p:nvSpPr>
        <p:spPr>
          <a:xfrm>
            <a:off x="110463" y="2024057"/>
            <a:ext cx="7310880" cy="277560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>
            <a:noAutofit/>
          </a:bodyPr>
          <a:lstStyle/>
          <a:p>
            <a:pPr marL="0" marR="0" lvl="0" indent="0" algn="ctr" defTabSz="8839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5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AUTOR PRINCIPAL: AMANDA T. HESSEL  </a:t>
            </a:r>
          </a:p>
          <a:p>
            <a:pPr marL="0" marR="0" lvl="0" indent="0" algn="ctr" defTabSz="8839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5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CO-AUTORES: ALOMA J. D. LANA, ALICE HOERBE, ANDRESSA S. EIDT, JOSÉ M. LOURENÇO JR, TAÍSE L. BERTAZZO, FABRÍCIO SCAPINI </a:t>
            </a:r>
          </a:p>
          <a:p>
            <a:pPr marL="0" marR="0" lvl="0" indent="0" algn="ctr" defTabSz="8839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5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UNVERSIDADE FEDERAL DE SANTA MARIA – HOSPITAL UNIVERSITÁRIO DE SANTA MARIA </a:t>
            </a:r>
            <a:endParaRPr kumimoji="0" lang="pt-BR" sz="1050" b="0" i="0" u="none" strike="noStrike" kern="0" cap="none" spc="-1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2" name="CustomShape 13">
            <a:extLst>
              <a:ext uri="{FF2B5EF4-FFF2-40B4-BE49-F238E27FC236}">
                <a16:creationId xmlns:a16="http://schemas.microsoft.com/office/drawing/2014/main" id="{612B2D30-5AB7-1DA0-C7F8-D765FFD492D8}"/>
              </a:ext>
            </a:extLst>
          </p:cNvPr>
          <p:cNvSpPr/>
          <p:nvPr/>
        </p:nvSpPr>
        <p:spPr>
          <a:xfrm>
            <a:off x="107690" y="1368453"/>
            <a:ext cx="7355520" cy="325080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>
            <a:noAutofit/>
          </a:bodyPr>
          <a:lstStyle/>
          <a:p>
            <a:pPr marL="0" marR="0" lvl="0" indent="0" algn="ctr" defTabSz="8839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RESSECÇÃO CIRÚRGICA COMPLETA DE MELANOMA NASAL: </a:t>
            </a:r>
          </a:p>
          <a:p>
            <a:pPr marL="0" marR="0" lvl="0" indent="0" algn="ctr" defTabSz="8839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RELATO DE CASO</a:t>
            </a:r>
            <a:endParaRPr kumimoji="0" lang="pt-BR" sz="1800" b="0" i="0" u="none" strike="noStrike" kern="0" cap="none" spc="-1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3" name="CustomShape 14">
            <a:extLst>
              <a:ext uri="{FF2B5EF4-FFF2-40B4-BE49-F238E27FC236}">
                <a16:creationId xmlns:a16="http://schemas.microsoft.com/office/drawing/2014/main" id="{5213B4F1-79BB-28CF-E685-69D44E33B091}"/>
              </a:ext>
            </a:extLst>
          </p:cNvPr>
          <p:cNvSpPr/>
          <p:nvPr/>
        </p:nvSpPr>
        <p:spPr>
          <a:xfrm>
            <a:off x="69783" y="1249631"/>
            <a:ext cx="7333560" cy="277920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/>
          <a:p>
            <a:pPr marL="0" marR="0" lvl="0" indent="0" defTabSz="8839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74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22" name="Imagem 21" descr="Padrão do plano de fundo, Ícone&#10;&#10;Descrição gerada automaticamente">
            <a:extLst>
              <a:ext uri="{FF2B5EF4-FFF2-40B4-BE49-F238E27FC236}">
                <a16:creationId xmlns:a16="http://schemas.microsoft.com/office/drawing/2014/main" id="{BA9A74CF-0B89-AE39-F01E-ADEEFB4160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0155"/>
            <a:ext cx="7573500" cy="13464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8C5EF3E-F033-7EED-4771-3A4944A0A90F}"/>
              </a:ext>
            </a:extLst>
          </p:cNvPr>
          <p:cNvGrpSpPr/>
          <p:nvPr/>
        </p:nvGrpSpPr>
        <p:grpSpPr>
          <a:xfrm>
            <a:off x="201334" y="2771924"/>
            <a:ext cx="3601080" cy="3096344"/>
            <a:chOff x="80395" y="3023296"/>
            <a:chExt cx="3601080" cy="3096344"/>
          </a:xfrm>
        </p:grpSpPr>
        <p:sp>
          <p:nvSpPr>
            <p:cNvPr id="10" name="CustomShape 2">
              <a:extLst>
                <a:ext uri="{FF2B5EF4-FFF2-40B4-BE49-F238E27FC236}">
                  <a16:creationId xmlns:a16="http://schemas.microsoft.com/office/drawing/2014/main" id="{4E711A0B-7F68-0569-A796-25CF58AA396E}"/>
                </a:ext>
              </a:extLst>
            </p:cNvPr>
            <p:cNvSpPr/>
            <p:nvPr/>
          </p:nvSpPr>
          <p:spPr>
            <a:xfrm>
              <a:off x="106413" y="3023296"/>
              <a:ext cx="3512307" cy="555120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2E509A"/>
              </a:solidFill>
            </a:ln>
            <a:effectLst/>
          </p:spPr>
          <p:txBody>
            <a:bodyPr lIns="90000" tIns="91440" rIns="90000" bIns="91440" anchor="ctr">
              <a:noAutofit/>
            </a:bodyPr>
            <a:lstStyle/>
            <a:p>
              <a:pPr marL="0" marR="0" lvl="0" indent="0" algn="ctr" defTabSz="883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b="1" kern="0" spc="-1" dirty="0">
                  <a:solidFill>
                    <a:srgbClr val="2E509A"/>
                  </a:solidFill>
                  <a:latin typeface="Calibri"/>
                  <a:ea typeface="Arial"/>
                </a:rPr>
                <a:t>INTRODUÇÃO</a:t>
              </a:r>
              <a:r>
                <a:rPr kumimoji="0" lang="pt-BR" sz="1800" b="1" i="0" u="none" strike="noStrike" kern="0" cap="none" spc="-1" normalizeH="0" baseline="0" noProof="0" dirty="0">
                  <a:ln>
                    <a:noFill/>
                  </a:ln>
                  <a:solidFill>
                    <a:srgbClr val="2E509A"/>
                  </a:solidFill>
                  <a:effectLst/>
                  <a:uLnTx/>
                  <a:uFillTx/>
                  <a:latin typeface="Calibri"/>
                  <a:ea typeface="Arial"/>
                </a:rPr>
                <a:t> </a:t>
              </a:r>
              <a:endParaRPr kumimoji="0" lang="pt-BR" sz="1800" b="0" i="0" u="none" strike="noStrike" kern="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25" name="CustomShape 3">
              <a:extLst>
                <a:ext uri="{FF2B5EF4-FFF2-40B4-BE49-F238E27FC236}">
                  <a16:creationId xmlns:a16="http://schemas.microsoft.com/office/drawing/2014/main" id="{200B50EA-D3F4-34BE-1625-F9138930F5AF}"/>
                </a:ext>
              </a:extLst>
            </p:cNvPr>
            <p:cNvSpPr/>
            <p:nvPr/>
          </p:nvSpPr>
          <p:spPr>
            <a:xfrm>
              <a:off x="80395" y="3642840"/>
              <a:ext cx="3601080" cy="24768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lIns="90000" tIns="45000" rIns="90000" bIns="45000">
              <a:noAutofit/>
            </a:bodyPr>
            <a:lstStyle/>
            <a:p>
              <a:pPr algn="just" defTabSz="883950"/>
              <a:r>
                <a:rPr lang="pt-BR" sz="1500" spc="-1" dirty="0">
                  <a:solidFill>
                    <a:schemeClr val="bg1"/>
                  </a:solidFill>
                  <a:latin typeface="Calibri"/>
                  <a:ea typeface="Calibri"/>
                </a:rPr>
                <a:t>O melanoma da mucosa </a:t>
              </a:r>
              <a:r>
                <a:rPr lang="pt-BR" sz="1500" spc="-1" dirty="0" err="1">
                  <a:solidFill>
                    <a:schemeClr val="bg1"/>
                  </a:solidFill>
                  <a:latin typeface="Calibri"/>
                  <a:ea typeface="Calibri"/>
                </a:rPr>
                <a:t>nasossinusal</a:t>
              </a:r>
              <a:r>
                <a:rPr lang="pt-BR" sz="1500" spc="-1" dirty="0">
                  <a:solidFill>
                    <a:schemeClr val="bg1"/>
                  </a:solidFill>
                  <a:latin typeface="Calibri"/>
                  <a:ea typeface="Calibri"/>
                </a:rPr>
                <a:t> é um tumor raro originado de melanócitos e possui comportamento agressivo. Fatores de risco são pouco conhecidos e os sintomas iniciais podem simular uma </a:t>
              </a:r>
              <a:r>
                <a:rPr lang="pt-BR" sz="1500" spc="-1" dirty="0" err="1">
                  <a:solidFill>
                    <a:schemeClr val="bg1"/>
                  </a:solidFill>
                  <a:latin typeface="Calibri"/>
                  <a:ea typeface="Calibri"/>
                </a:rPr>
                <a:t>rinossinusite</a:t>
              </a:r>
              <a:r>
                <a:rPr lang="pt-BR" sz="1500" spc="-1" dirty="0">
                  <a:solidFill>
                    <a:schemeClr val="bg1"/>
                  </a:solidFill>
                  <a:latin typeface="Calibri"/>
                  <a:ea typeface="Calibri"/>
                </a:rPr>
                <a:t> crônica, causando principalmente obstrução nasal e epistaxe. Biópsia deve preceder o tratamento definitivo; porém, algumas lesões podem ser ressecadas por completo sem acréscimo de morbidade. </a:t>
              </a:r>
              <a:endParaRPr lang="pt-BR" sz="1500" spc="-1" dirty="0">
                <a:solidFill>
                  <a:schemeClr val="bg1"/>
                </a:solidFill>
                <a:latin typeface="Arial"/>
              </a:endParaRPr>
            </a:p>
            <a:p>
              <a:pPr marL="0" marR="0" lvl="0" indent="0" algn="just" defTabSz="883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5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endParaRPr>
            </a:p>
            <a:p>
              <a:pPr marL="0" marR="0" lvl="0" indent="0" algn="just" defTabSz="883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pt-BR" sz="1200" kern="0" spc="-1" dirty="0">
                <a:solidFill>
                  <a:schemeClr val="bg1"/>
                </a:solidFill>
                <a:latin typeface="Calibri"/>
                <a:ea typeface="Calibri"/>
              </a:endParaRPr>
            </a:p>
            <a:p>
              <a:pPr marL="0" marR="0" lvl="0" indent="0" algn="just" defTabSz="883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2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endParaRPr>
            </a:p>
            <a:p>
              <a:pPr marL="0" marR="0" lvl="0" indent="0" algn="just" defTabSz="883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pt-BR" sz="1200" kern="0" spc="-1" dirty="0">
                <a:solidFill>
                  <a:schemeClr val="bg1"/>
                </a:solidFill>
                <a:latin typeface="Calibri"/>
                <a:ea typeface="Calibri"/>
              </a:endParaRPr>
            </a:p>
            <a:p>
              <a:pPr marL="0" marR="0" lvl="0" indent="0" algn="just" defTabSz="883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500" b="0" i="0" u="none" strike="noStrike" kern="0" cap="none" spc="-1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/>
                  <a:ea typeface="Calibri"/>
                </a:rPr>
                <a:t>Apresentar um relato de melanoma de mucosa </a:t>
              </a:r>
              <a:r>
                <a:rPr kumimoji="0" lang="pt-BR" sz="1500" b="0" i="0" u="none" strike="noStrike" kern="0" cap="none" spc="-1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/>
                  <a:ea typeface="Calibri"/>
                </a:rPr>
                <a:t>nasossinusal</a:t>
              </a:r>
              <a:r>
                <a:rPr lang="pt-BR" sz="1500" kern="0" spc="-1" dirty="0">
                  <a:solidFill>
                    <a:schemeClr val="bg1"/>
                  </a:solidFill>
                  <a:latin typeface="Calibri"/>
                  <a:ea typeface="Calibri"/>
                </a:rPr>
                <a:t> com ênfase no manejo cirúrgico do caso.</a:t>
              </a:r>
            </a:p>
            <a:p>
              <a:pPr marL="0" marR="0" lvl="0" indent="0" algn="just" defTabSz="883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2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endParaRPr>
            </a:p>
            <a:p>
              <a:pPr marL="0" marR="0" lvl="0" indent="0" algn="just" defTabSz="883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pt-BR" sz="1200" kern="0" spc="-1" dirty="0">
                <a:solidFill>
                  <a:schemeClr val="bg1"/>
                </a:solidFill>
                <a:latin typeface="Calibri"/>
                <a:ea typeface="Calibri"/>
              </a:endParaRPr>
            </a:p>
            <a:p>
              <a:pPr marL="0" marR="0" lvl="0" indent="0" algn="just" defTabSz="883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2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endParaRPr>
            </a:p>
            <a:p>
              <a:pPr marL="0" marR="0" lvl="0" indent="0" algn="just" defTabSz="883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pt-BR" sz="1200" kern="0" spc="-1" dirty="0">
                <a:solidFill>
                  <a:schemeClr val="bg1"/>
                </a:solidFill>
                <a:latin typeface="Calibri"/>
                <a:ea typeface="Calibri"/>
              </a:endParaRPr>
            </a:p>
            <a:p>
              <a:pPr marL="0" marR="0" lvl="0" indent="0" algn="just" defTabSz="883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500" b="0" i="0" u="none" strike="noStrike" kern="0" cap="none" spc="-1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/>
                  <a:ea typeface="Calibri"/>
                </a:rPr>
                <a:t>UCD, 81 anos, com obstrução nasal há 1 ano e epistaxe anterior há 3 meses, sem dor. Cardiopata, </a:t>
              </a:r>
              <a:r>
                <a:rPr kumimoji="0" lang="pt-BR" sz="1500" b="0" i="0" u="none" strike="noStrike" kern="0" cap="none" spc="-1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/>
                  <a:ea typeface="Calibri"/>
                </a:rPr>
                <a:t>anticoagulado</a:t>
              </a:r>
              <a:r>
                <a:rPr kumimoji="0" lang="pt-BR" sz="1500" b="0" i="0" u="none" strike="noStrike" kern="0" cap="none" spc="-1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/>
                  <a:ea typeface="Calibri"/>
                </a:rPr>
                <a:t> com </a:t>
              </a:r>
              <a:r>
                <a:rPr kumimoji="0" lang="pt-BR" sz="1500" b="0" i="1" u="none" strike="noStrike" kern="0" cap="none" spc="-1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/>
                  <a:ea typeface="Calibri"/>
                </a:rPr>
                <a:t>stent</a:t>
              </a:r>
              <a:r>
                <a:rPr kumimoji="0" lang="pt-BR" sz="1500" b="0" i="0" u="none" strike="noStrike" kern="0" cap="none" spc="-1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/>
                  <a:ea typeface="Calibri"/>
                </a:rPr>
                <a:t> carotídeo. Rinoscopia anterior com lesão expansiva, de aspecto violáceo, ocupando toda a fossa nasal direita (FND). Fossa nasal esquerda sem lesão. </a:t>
              </a:r>
              <a:r>
                <a:rPr lang="pt-BR" sz="1500" kern="0" spc="-1" dirty="0">
                  <a:solidFill>
                    <a:schemeClr val="bg1"/>
                  </a:solidFill>
                  <a:latin typeface="Calibri"/>
                  <a:ea typeface="Calibri"/>
                </a:rPr>
                <a:t>TC</a:t>
              </a:r>
              <a:r>
                <a:rPr kumimoji="0" lang="pt-BR" sz="1500" b="0" i="0" u="none" strike="noStrike" kern="0" cap="none" spc="-1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/>
                  <a:ea typeface="Calibri"/>
                </a:rPr>
                <a:t>: lesão expansiva ocupando toda a FND com erosão óssea da região cribriforme direita (Imagem 1). </a:t>
              </a:r>
              <a:r>
                <a:rPr kumimoji="0" lang="pt-BR" sz="1500" b="0" i="0" u="none" strike="noStrike" kern="0" cap="none" spc="-1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Calibri"/>
                  <a:cs typeface="+mn-cs"/>
                </a:rPr>
                <a:t>RNM: </a:t>
              </a:r>
              <a:r>
                <a:rPr kumimoji="0" lang="pt-BR" sz="1500" b="0" i="0" u="none" strike="noStrike" kern="0" cap="none" spc="-1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Calibri"/>
                  <a:cs typeface="+mn-cs"/>
                </a:rPr>
                <a:t>isossinal</a:t>
              </a:r>
              <a:r>
                <a:rPr kumimoji="0" lang="pt-BR" sz="1500" b="0" i="0" u="none" strike="noStrike" kern="0" cap="none" spc="-1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Calibri"/>
                  <a:cs typeface="+mn-cs"/>
                </a:rPr>
                <a:t> em T1 com </a:t>
              </a:r>
              <a:r>
                <a:rPr kumimoji="0" lang="pt-BR" sz="1500" b="0" i="0" u="none" strike="noStrike" kern="0" cap="none" spc="-1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Calibri"/>
                  <a:cs typeface="+mn-cs"/>
                </a:rPr>
                <a:t>hipossinal</a:t>
              </a:r>
              <a:r>
                <a:rPr kumimoji="0" lang="pt-BR" sz="1500" b="0" i="0" u="none" strike="noStrike" kern="0" cap="none" spc="-1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Calibri"/>
                  <a:cs typeface="+mn-cs"/>
                </a:rPr>
                <a:t> em T2,  com realce heterogêneo pelo contraste, sem invasão intracraniana evidente (Imagem 2).</a:t>
              </a:r>
              <a:r>
                <a:rPr kumimoji="0" lang="pt-BR" sz="1500" b="0" i="0" u="none" strike="noStrike" kern="0" cap="none" spc="-1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/>
                  <a:ea typeface="Calibri"/>
                </a:rPr>
                <a:t> </a:t>
              </a:r>
              <a:endParaRPr kumimoji="0" lang="pt-BR" sz="15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</a:endParaRPr>
            </a:p>
          </p:txBody>
        </p:sp>
      </p:grpSp>
      <p:grpSp>
        <p:nvGrpSpPr>
          <p:cNvPr id="26" name="Group 4">
            <a:extLst>
              <a:ext uri="{FF2B5EF4-FFF2-40B4-BE49-F238E27FC236}">
                <a16:creationId xmlns:a16="http://schemas.microsoft.com/office/drawing/2014/main" id="{43AAA014-3512-3026-FB4E-15268746E3B5}"/>
              </a:ext>
            </a:extLst>
          </p:cNvPr>
          <p:cNvGrpSpPr/>
          <p:nvPr/>
        </p:nvGrpSpPr>
        <p:grpSpPr>
          <a:xfrm>
            <a:off x="3893118" y="8442466"/>
            <a:ext cx="3592365" cy="2805757"/>
            <a:chOff x="91452" y="9511054"/>
            <a:chExt cx="3917773" cy="2805757"/>
          </a:xfrm>
        </p:grpSpPr>
        <p:sp>
          <p:nvSpPr>
            <p:cNvPr id="27" name="CustomShape 5">
              <a:extLst>
                <a:ext uri="{FF2B5EF4-FFF2-40B4-BE49-F238E27FC236}">
                  <a16:creationId xmlns:a16="http://schemas.microsoft.com/office/drawing/2014/main" id="{75A6669B-084C-B5A4-FDD5-0B8CC8CC3532}"/>
                </a:ext>
              </a:extLst>
            </p:cNvPr>
            <p:cNvSpPr/>
            <p:nvPr/>
          </p:nvSpPr>
          <p:spPr>
            <a:xfrm>
              <a:off x="155673" y="9511054"/>
              <a:ext cx="3707653" cy="555120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2E509A"/>
              </a:solidFill>
            </a:ln>
            <a:effectLst/>
          </p:spPr>
          <p:txBody>
            <a:bodyPr lIns="90000" tIns="91440" rIns="90000" bIns="91440" anchor="ctr">
              <a:noAutofit/>
            </a:bodyPr>
            <a:lstStyle/>
            <a:p>
              <a:pPr marL="0" marR="0" lvl="0" indent="0" algn="ctr" defTabSz="883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0" cap="none" spc="-1" normalizeH="0" baseline="0" noProof="0" dirty="0">
                  <a:ln>
                    <a:noFill/>
                  </a:ln>
                  <a:solidFill>
                    <a:srgbClr val="2E509A"/>
                  </a:solidFill>
                  <a:effectLst/>
                  <a:uLnTx/>
                  <a:uFillTx/>
                  <a:latin typeface="Calibri"/>
                  <a:ea typeface="Arial"/>
                </a:rPr>
                <a:t>DISCUSSÃO E CONCLUSÃO</a:t>
              </a:r>
              <a:endParaRPr kumimoji="0" lang="pt-BR" sz="1800" b="0" i="0" u="none" strike="noStrike" kern="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28" name="CustomShape 6">
              <a:extLst>
                <a:ext uri="{FF2B5EF4-FFF2-40B4-BE49-F238E27FC236}">
                  <a16:creationId xmlns:a16="http://schemas.microsoft.com/office/drawing/2014/main" id="{FAD9975A-065F-274D-31E0-368E14EAE51C}"/>
                </a:ext>
              </a:extLst>
            </p:cNvPr>
            <p:cNvSpPr/>
            <p:nvPr/>
          </p:nvSpPr>
          <p:spPr>
            <a:xfrm>
              <a:off x="91452" y="10038731"/>
              <a:ext cx="3917773" cy="227808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lIns="90000" tIns="45000" rIns="90000" bIns="45000">
              <a:noAutofit/>
            </a:bodyPr>
            <a:lstStyle/>
            <a:p>
              <a:pPr marL="0" marR="0" lvl="0" indent="0" algn="just" defTabSz="883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500" b="0" i="0" u="none" strike="noStrike" kern="0" cap="none" spc="-1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/>
                  <a:ea typeface="Calibri"/>
                </a:rPr>
                <a:t>Apesar da idade avançada do paciente, comorbidades, extensão tumoral e agressividade deste tipo de lesão, foi possível realizar uma ressecção endoscópica de baixa morbidade e macroscopicamente adequada, permitindo assim a realização de terapia adjuvante com intenção curativa.</a:t>
              </a:r>
              <a:endParaRPr kumimoji="0" lang="pt-BR" sz="15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</a:endParaRPr>
            </a:p>
          </p:txBody>
        </p:sp>
      </p:grpSp>
      <p:sp>
        <p:nvSpPr>
          <p:cNvPr id="29" name="CustomShape 12">
            <a:extLst>
              <a:ext uri="{FF2B5EF4-FFF2-40B4-BE49-F238E27FC236}">
                <a16:creationId xmlns:a16="http://schemas.microsoft.com/office/drawing/2014/main" id="{9B57C5BA-29F6-2B81-3187-3E59FD414CBA}"/>
              </a:ext>
            </a:extLst>
          </p:cNvPr>
          <p:cNvSpPr/>
          <p:nvPr/>
        </p:nvSpPr>
        <p:spPr>
          <a:xfrm>
            <a:off x="110463" y="2024057"/>
            <a:ext cx="7310880" cy="277560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>
            <a:noAutofit/>
          </a:bodyPr>
          <a:lstStyle/>
          <a:p>
            <a:pPr marL="0" marR="0" lvl="0" indent="0" algn="ctr" defTabSz="8839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5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AUTOR PRINCIPAL: AMANDA T. HESSEL  </a:t>
            </a:r>
          </a:p>
          <a:p>
            <a:pPr marL="0" marR="0" lvl="0" indent="0" algn="ctr" defTabSz="8839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5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CO-AUTORES: ALOMA J. D. LANA, ALICE HOERBE, ANDRESSA S. EIDT, JOSÉ M. LOURENÇO JR, TAÍSE L. BERTAZZO, FABRÍCIO SCAPINI </a:t>
            </a:r>
          </a:p>
          <a:p>
            <a:pPr marL="0" marR="0" lvl="0" indent="0" algn="ctr" defTabSz="8839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5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UNVERSIDADE FEDERAL DE SANTA MARIA – HOSPITAL UNIVERSITÁRIO DE SANTA MARIA </a:t>
            </a:r>
            <a:endParaRPr kumimoji="0" lang="pt-BR" sz="1050" b="0" i="0" u="none" strike="noStrike" kern="0" cap="none" spc="-1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30" name="CustomShape 13">
            <a:extLst>
              <a:ext uri="{FF2B5EF4-FFF2-40B4-BE49-F238E27FC236}">
                <a16:creationId xmlns:a16="http://schemas.microsoft.com/office/drawing/2014/main" id="{94A0AB1F-B807-1275-F331-463E705E6EB0}"/>
              </a:ext>
            </a:extLst>
          </p:cNvPr>
          <p:cNvSpPr/>
          <p:nvPr/>
        </p:nvSpPr>
        <p:spPr>
          <a:xfrm>
            <a:off x="107690" y="1368453"/>
            <a:ext cx="7355520" cy="325080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>
            <a:noAutofit/>
          </a:bodyPr>
          <a:lstStyle/>
          <a:p>
            <a:pPr marL="0" marR="0" lvl="0" indent="0" algn="ctr" defTabSz="8839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RESSECÇÃO CIRÚRGICA COMPLETA DE MELANOMA NASAL: </a:t>
            </a:r>
          </a:p>
          <a:p>
            <a:pPr marL="0" marR="0" lvl="0" indent="0" algn="ctr" defTabSz="8839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RELATO DE CASO</a:t>
            </a:r>
            <a:endParaRPr kumimoji="0" lang="pt-BR" sz="1800" b="0" i="0" u="none" strike="noStrike" kern="0" cap="none" spc="-1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31" name="CustomShape 14">
            <a:extLst>
              <a:ext uri="{FF2B5EF4-FFF2-40B4-BE49-F238E27FC236}">
                <a16:creationId xmlns:a16="http://schemas.microsoft.com/office/drawing/2014/main" id="{BB351375-9A7C-3AF0-AC61-B87020ACD910}"/>
              </a:ext>
            </a:extLst>
          </p:cNvPr>
          <p:cNvSpPr/>
          <p:nvPr/>
        </p:nvSpPr>
        <p:spPr>
          <a:xfrm>
            <a:off x="69783" y="1249631"/>
            <a:ext cx="7333560" cy="277920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/>
          <a:p>
            <a:pPr marL="0" marR="0" lvl="0" indent="0" defTabSz="8839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74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32" name="Picture 2">
            <a:extLst>
              <a:ext uri="{FF2B5EF4-FFF2-40B4-BE49-F238E27FC236}">
                <a16:creationId xmlns:a16="http://schemas.microsoft.com/office/drawing/2014/main" id="{5B3757A7-C823-BA32-A439-EFB22EEA3C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5"/>
          <a:stretch/>
        </p:blipFill>
        <p:spPr bwMode="auto">
          <a:xfrm>
            <a:off x="180034" y="11136066"/>
            <a:ext cx="3508872" cy="1075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CustomShape 5">
            <a:extLst>
              <a:ext uri="{FF2B5EF4-FFF2-40B4-BE49-F238E27FC236}">
                <a16:creationId xmlns:a16="http://schemas.microsoft.com/office/drawing/2014/main" id="{89488AD7-806A-C165-9BF5-9AB3736E9D82}"/>
              </a:ext>
            </a:extLst>
          </p:cNvPr>
          <p:cNvSpPr/>
          <p:nvPr/>
        </p:nvSpPr>
        <p:spPr>
          <a:xfrm>
            <a:off x="3952005" y="10913352"/>
            <a:ext cx="3478976" cy="555120"/>
          </a:xfrm>
          <a:prstGeom prst="rect">
            <a:avLst/>
          </a:prstGeom>
          <a:solidFill>
            <a:srgbClr val="FFFFFF"/>
          </a:solidFill>
          <a:ln>
            <a:solidFill>
              <a:srgbClr val="2E509A"/>
            </a:solidFill>
          </a:ln>
          <a:effectLst/>
        </p:spPr>
        <p:txBody>
          <a:bodyPr lIns="90000" tIns="91440" rIns="90000" bIns="91440" anchor="ctr">
            <a:noAutofit/>
          </a:bodyPr>
          <a:lstStyle/>
          <a:p>
            <a:pPr marL="0" marR="0" lvl="0" indent="0" algn="ctr" defTabSz="8839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740" b="1" i="0" u="none" strike="noStrike" kern="0" cap="none" spc="-1" normalizeH="0" baseline="0" noProof="0" dirty="0">
                <a:ln>
                  <a:noFill/>
                </a:ln>
                <a:solidFill>
                  <a:srgbClr val="2E509A"/>
                </a:solidFill>
                <a:effectLst/>
                <a:uLnTx/>
                <a:uFillTx/>
                <a:latin typeface="Calibri"/>
              </a:rPr>
              <a:t>REFERÊNCIAS BIBLIOGRÁFICAS</a:t>
            </a:r>
            <a:endParaRPr kumimoji="0" lang="pt-BR" sz="1800" b="0" i="0" u="none" strike="noStrike" kern="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34" name="CustomShape 6">
            <a:extLst>
              <a:ext uri="{FF2B5EF4-FFF2-40B4-BE49-F238E27FC236}">
                <a16:creationId xmlns:a16="http://schemas.microsoft.com/office/drawing/2014/main" id="{38463E96-9D13-D624-0C6A-9CC62BB982F3}"/>
              </a:ext>
            </a:extLst>
          </p:cNvPr>
          <p:cNvSpPr/>
          <p:nvPr/>
        </p:nvSpPr>
        <p:spPr>
          <a:xfrm>
            <a:off x="3911140" y="5050882"/>
            <a:ext cx="3584306" cy="627726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>
            <a:noAutofit/>
          </a:bodyPr>
          <a:lstStyle/>
          <a:p>
            <a:pPr marL="0" marR="0" lvl="0" indent="0" algn="just" defTabSz="8839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5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</a:rPr>
              <a:t>Imagem 3: a) lesão expansiva </a:t>
            </a:r>
            <a:r>
              <a:rPr kumimoji="0" lang="pt-BR" sz="1050" b="0" i="0" u="none" strike="noStrike" kern="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</a:rPr>
              <a:t>intranasal</a:t>
            </a:r>
            <a:r>
              <a:rPr kumimoji="0" lang="pt-BR" sz="105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</a:rPr>
              <a:t>; b) dissecção do limite posterior (esfenoides); c) base </a:t>
            </a:r>
            <a:r>
              <a:rPr kumimoji="0" lang="pt-BR" sz="1050" b="0" i="0" u="none" strike="noStrike" kern="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</a:rPr>
              <a:t>anterio</a:t>
            </a:r>
            <a:r>
              <a:rPr kumimoji="0" lang="pt-BR" sz="105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</a:rPr>
              <a:t> dissecada com exposição dos filetes do n. olfatório (setas amarelas); d) aspecto transoperatório final.</a:t>
            </a:r>
            <a:endParaRPr kumimoji="0" lang="pt-BR" sz="1050" b="0" i="0" u="none" strike="noStrike" kern="0" cap="none" spc="-1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35" name="Imagem 34">
            <a:extLst>
              <a:ext uri="{FF2B5EF4-FFF2-40B4-BE49-F238E27FC236}">
                <a16:creationId xmlns:a16="http://schemas.microsoft.com/office/drawing/2014/main" id="{365B55D0-326E-79E9-A729-EF73C957646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"/>
          <a:stretch/>
        </p:blipFill>
        <p:spPr>
          <a:xfrm>
            <a:off x="194268" y="12072177"/>
            <a:ext cx="3508872" cy="1125737"/>
          </a:xfrm>
          <a:prstGeom prst="rect">
            <a:avLst/>
          </a:prstGeom>
        </p:spPr>
      </p:pic>
      <p:sp>
        <p:nvSpPr>
          <p:cNvPr id="36" name="CustomShape 9">
            <a:extLst>
              <a:ext uri="{FF2B5EF4-FFF2-40B4-BE49-F238E27FC236}">
                <a16:creationId xmlns:a16="http://schemas.microsoft.com/office/drawing/2014/main" id="{CC0858C8-F096-40E0-66DF-7041E767AD96}"/>
              </a:ext>
            </a:extLst>
          </p:cNvPr>
          <p:cNvSpPr/>
          <p:nvPr/>
        </p:nvSpPr>
        <p:spPr>
          <a:xfrm>
            <a:off x="229069" y="7489864"/>
            <a:ext cx="3508872" cy="555120"/>
          </a:xfrm>
          <a:prstGeom prst="rect">
            <a:avLst/>
          </a:prstGeom>
          <a:solidFill>
            <a:srgbClr val="FFFFFF"/>
          </a:solidFill>
          <a:ln>
            <a:solidFill>
              <a:srgbClr val="2E509A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b="1" spc="-1" dirty="0">
                <a:solidFill>
                  <a:srgbClr val="2E509A"/>
                </a:solidFill>
                <a:latin typeface="Calibri"/>
              </a:rPr>
              <a:t>RELADO DO CASO</a:t>
            </a:r>
            <a:endParaRPr lang="pt-BR" sz="1800" spc="-1" dirty="0">
              <a:latin typeface="Arial"/>
            </a:endParaRPr>
          </a:p>
        </p:txBody>
      </p:sp>
      <p:pic>
        <p:nvPicPr>
          <p:cNvPr id="37" name="Imagem 36" descr="Placa azul com letras brancas em fundo azul&#10;&#10;Descrição gerada automaticamente com confiança média">
            <a:extLst>
              <a:ext uri="{FF2B5EF4-FFF2-40B4-BE49-F238E27FC236}">
                <a16:creationId xmlns:a16="http://schemas.microsoft.com/office/drawing/2014/main" id="{323E2D17-2D96-F7A5-F8BE-AB1C8AF103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4989" y="115657"/>
            <a:ext cx="996713" cy="991255"/>
          </a:xfrm>
          <a:prstGeom prst="rect">
            <a:avLst/>
          </a:prstGeom>
        </p:spPr>
      </p:pic>
      <p:pic>
        <p:nvPicPr>
          <p:cNvPr id="38" name="Imagem 37" descr="Logotipo&#10;&#10;Descrição gerada automaticamente">
            <a:extLst>
              <a:ext uri="{FF2B5EF4-FFF2-40B4-BE49-F238E27FC236}">
                <a16:creationId xmlns:a16="http://schemas.microsoft.com/office/drawing/2014/main" id="{BD217C29-E23C-FD86-C9F1-FB7BB10488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253" y="129023"/>
            <a:ext cx="945342" cy="955346"/>
          </a:xfrm>
          <a:prstGeom prst="rect">
            <a:avLst/>
          </a:prstGeom>
        </p:spPr>
      </p:pic>
      <p:sp>
        <p:nvSpPr>
          <p:cNvPr id="40" name="CustomShape 2">
            <a:extLst>
              <a:ext uri="{FF2B5EF4-FFF2-40B4-BE49-F238E27FC236}">
                <a16:creationId xmlns:a16="http://schemas.microsoft.com/office/drawing/2014/main" id="{75B5184E-AF44-57B9-77F0-A5ED428D2FA2}"/>
              </a:ext>
            </a:extLst>
          </p:cNvPr>
          <p:cNvSpPr/>
          <p:nvPr/>
        </p:nvSpPr>
        <p:spPr>
          <a:xfrm>
            <a:off x="237253" y="6086717"/>
            <a:ext cx="3512307" cy="555120"/>
          </a:xfrm>
          <a:prstGeom prst="rect">
            <a:avLst/>
          </a:prstGeom>
          <a:solidFill>
            <a:srgbClr val="FFFFFF"/>
          </a:solidFill>
          <a:ln>
            <a:solidFill>
              <a:srgbClr val="2E509A"/>
            </a:solidFill>
          </a:ln>
          <a:effectLst/>
        </p:spPr>
        <p:txBody>
          <a:bodyPr lIns="90000" tIns="91440" rIns="90000" bIns="91440" anchor="ctr">
            <a:noAutofit/>
          </a:bodyPr>
          <a:lstStyle/>
          <a:p>
            <a:pPr marL="0" marR="0" lvl="0" indent="0" algn="ctr" defTabSz="8839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0" cap="none" spc="-1" normalizeH="0" baseline="0" noProof="0" dirty="0">
                <a:ln>
                  <a:noFill/>
                </a:ln>
                <a:solidFill>
                  <a:srgbClr val="2E509A"/>
                </a:solidFill>
                <a:effectLst/>
                <a:uLnTx/>
                <a:uFillTx/>
                <a:latin typeface="Calibri"/>
                <a:ea typeface="Arial"/>
              </a:rPr>
              <a:t>OBJETIVOS </a:t>
            </a:r>
            <a:endParaRPr kumimoji="0" lang="pt-BR" sz="1800" b="0" i="0" u="none" strike="noStrike" kern="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41" name="Imagem 40">
            <a:extLst>
              <a:ext uri="{FF2B5EF4-FFF2-40B4-BE49-F238E27FC236}">
                <a16:creationId xmlns:a16="http://schemas.microsoft.com/office/drawing/2014/main" id="{5D992413-CFD7-74F2-7AA1-DECF81318C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9767" y="2756869"/>
            <a:ext cx="3245629" cy="2319939"/>
          </a:xfrm>
          <a:prstGeom prst="rect">
            <a:avLst/>
          </a:prstGeom>
        </p:spPr>
      </p:pic>
      <p:sp>
        <p:nvSpPr>
          <p:cNvPr id="42" name="CustomShape 6">
            <a:extLst>
              <a:ext uri="{FF2B5EF4-FFF2-40B4-BE49-F238E27FC236}">
                <a16:creationId xmlns:a16="http://schemas.microsoft.com/office/drawing/2014/main" id="{D12EA2EB-119E-88AC-A331-3118B46853E3}"/>
              </a:ext>
            </a:extLst>
          </p:cNvPr>
          <p:cNvSpPr/>
          <p:nvPr/>
        </p:nvSpPr>
        <p:spPr>
          <a:xfrm>
            <a:off x="3790492" y="11455444"/>
            <a:ext cx="3704954" cy="2278080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>
            <a:noAutofit/>
          </a:bodyPr>
          <a:lstStyle/>
          <a:p>
            <a:pPr marL="228600" marR="0" lvl="0" indent="-228600" algn="just" defTabSz="8839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MENDONÇA, V. F. DE et al. Tumores malignos da cavidade nasal: avaliação por tomografia computadorizada. Radiologia Brasileira, v. 38, n.3, p. 175–180, 2005. </a:t>
            </a:r>
            <a:endParaRPr lang="pt-BR" sz="800" kern="0" spc="-1" dirty="0">
              <a:solidFill>
                <a:schemeClr val="bg1"/>
              </a:solidFill>
              <a:latin typeface="Arial"/>
            </a:endParaRPr>
          </a:p>
          <a:p>
            <a:pPr marL="228600" marR="0" lvl="0" indent="-228600" algn="just" defTabSz="8839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AZOURY, S. C.; LANGE, J. R. </a:t>
            </a:r>
            <a:r>
              <a:rPr kumimoji="0" lang="pt-BR" sz="800" b="0" i="0" u="none" strike="noStrike" kern="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Epidemiology</a:t>
            </a: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, Risk </a:t>
            </a:r>
            <a:r>
              <a:rPr kumimoji="0" lang="pt-BR" sz="800" b="0" i="0" u="none" strike="noStrike" kern="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Factors</a:t>
            </a: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, </a:t>
            </a:r>
            <a:r>
              <a:rPr kumimoji="0" lang="pt-BR" sz="800" b="0" i="0" u="none" strike="noStrike" kern="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Prevention</a:t>
            </a: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, </a:t>
            </a:r>
            <a:r>
              <a:rPr kumimoji="0" lang="pt-BR" sz="800" b="0" i="0" u="none" strike="noStrike" kern="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and</a:t>
            </a: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 Early </a:t>
            </a:r>
            <a:r>
              <a:rPr kumimoji="0" lang="pt-BR" sz="800" b="0" i="0" u="none" strike="noStrike" kern="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Detection</a:t>
            </a: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 </a:t>
            </a:r>
            <a:r>
              <a:rPr kumimoji="0" lang="pt-BR" sz="800" b="0" i="0" u="none" strike="noStrike" kern="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of</a:t>
            </a: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 Melanoma. </a:t>
            </a:r>
            <a:r>
              <a:rPr kumimoji="0" lang="pt-BR" sz="800" b="0" i="0" u="none" strike="noStrike" kern="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Surgical</a:t>
            </a: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 </a:t>
            </a:r>
            <a:r>
              <a:rPr kumimoji="0" lang="pt-BR" sz="800" b="0" i="0" u="none" strike="noStrike" kern="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Clinics</a:t>
            </a: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 </a:t>
            </a:r>
            <a:r>
              <a:rPr kumimoji="0" lang="pt-BR" sz="800" b="0" i="0" u="none" strike="noStrike" kern="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of</a:t>
            </a: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 North </a:t>
            </a:r>
            <a:r>
              <a:rPr kumimoji="0" lang="pt-BR" sz="800" b="0" i="0" u="none" strike="noStrike" kern="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America</a:t>
            </a: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, v. 94, n. 5, p. 945–962, 2014.</a:t>
            </a:r>
          </a:p>
          <a:p>
            <a:pPr marL="228600" marR="0" lvl="0" indent="-228600" algn="just" defTabSz="8839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GÖDE, S. et al. </a:t>
            </a:r>
            <a:r>
              <a:rPr kumimoji="0" lang="pt-BR" sz="800" b="0" i="0" u="none" strike="noStrike" kern="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Primary</a:t>
            </a: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 </a:t>
            </a:r>
            <a:r>
              <a:rPr kumimoji="0" lang="pt-BR" sz="800" b="0" i="0" u="none" strike="noStrike" kern="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sinonasal</a:t>
            </a: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 </a:t>
            </a:r>
            <a:r>
              <a:rPr kumimoji="0" lang="pt-BR" sz="800" b="0" i="0" u="none" strike="noStrike" kern="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malignant</a:t>
            </a: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 melanoma: </a:t>
            </a:r>
            <a:r>
              <a:rPr kumimoji="0" lang="pt-BR" sz="800" b="0" i="0" u="none" strike="noStrike" kern="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Effect</a:t>
            </a: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 </a:t>
            </a:r>
            <a:r>
              <a:rPr kumimoji="0" lang="pt-BR" sz="800" b="0" i="0" u="none" strike="noStrike" kern="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of</a:t>
            </a: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 </a:t>
            </a:r>
            <a:r>
              <a:rPr kumimoji="0" lang="pt-BR" sz="800" b="0" i="0" u="none" strike="noStrike" kern="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clinical</a:t>
            </a: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 </a:t>
            </a:r>
            <a:r>
              <a:rPr kumimoji="0" lang="pt-BR" sz="800" b="0" i="0" u="none" strike="noStrike" kern="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and</a:t>
            </a: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 </a:t>
            </a:r>
            <a:r>
              <a:rPr kumimoji="0" lang="pt-BR" sz="800" b="0" i="0" u="none" strike="noStrike" kern="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histopathologic</a:t>
            </a: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 </a:t>
            </a:r>
            <a:r>
              <a:rPr kumimoji="0" lang="pt-BR" sz="800" b="0" i="0" u="none" strike="noStrike" kern="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prognostic</a:t>
            </a: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 </a:t>
            </a:r>
            <a:r>
              <a:rPr kumimoji="0" lang="pt-BR" sz="800" b="0" i="0" u="none" strike="noStrike" kern="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factors</a:t>
            </a: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 </a:t>
            </a:r>
            <a:r>
              <a:rPr kumimoji="0" lang="pt-BR" sz="800" b="0" i="0" u="none" strike="noStrike" kern="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on</a:t>
            </a: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 </a:t>
            </a:r>
            <a:r>
              <a:rPr kumimoji="0" lang="pt-BR" sz="800" b="0" i="0" u="none" strike="noStrike" kern="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survival</a:t>
            </a: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. </a:t>
            </a:r>
            <a:r>
              <a:rPr kumimoji="0" lang="pt-BR" sz="800" b="0" i="0" u="none" strike="noStrike" kern="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Balkan</a:t>
            </a: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 Medical </a:t>
            </a:r>
            <a:r>
              <a:rPr kumimoji="0" lang="pt-BR" sz="800" b="0" i="0" u="none" strike="noStrike" kern="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Journal</a:t>
            </a: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, v. 34, n. 3, p. 255–262, 2017.</a:t>
            </a:r>
          </a:p>
          <a:p>
            <a:pPr marL="228600" marR="0" lvl="0" indent="-228600" algn="just" defTabSz="8839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HOUETTE, A. et al. </a:t>
            </a:r>
            <a:r>
              <a:rPr kumimoji="0" lang="pt-BR" sz="800" b="0" i="0" u="none" strike="noStrike" kern="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Prognostic</a:t>
            </a: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 </a:t>
            </a:r>
            <a:r>
              <a:rPr kumimoji="0" lang="pt-BR" sz="800" b="0" i="0" u="none" strike="noStrike" kern="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value</a:t>
            </a: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 </a:t>
            </a:r>
            <a:r>
              <a:rPr kumimoji="0" lang="pt-BR" sz="800" b="0" i="0" u="none" strike="noStrike" kern="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of</a:t>
            </a: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 </a:t>
            </a:r>
            <a:r>
              <a:rPr kumimoji="0" lang="pt-BR" sz="800" b="0" i="0" u="none" strike="noStrike" kern="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two</a:t>
            </a: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 </a:t>
            </a:r>
            <a:r>
              <a:rPr kumimoji="0" lang="pt-BR" sz="800" b="0" i="0" u="none" strike="noStrike" kern="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tumour</a:t>
            </a: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 </a:t>
            </a:r>
            <a:r>
              <a:rPr kumimoji="0" lang="pt-BR" sz="800" b="0" i="0" u="none" strike="noStrike" kern="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staging</a:t>
            </a: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 </a:t>
            </a:r>
            <a:r>
              <a:rPr kumimoji="0" lang="pt-BR" sz="800" b="0" i="0" u="none" strike="noStrike" kern="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classifications</a:t>
            </a: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 in </a:t>
            </a:r>
            <a:r>
              <a:rPr kumimoji="0" lang="pt-BR" sz="800" b="0" i="0" u="none" strike="noStrike" kern="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patients</a:t>
            </a: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 </a:t>
            </a:r>
            <a:r>
              <a:rPr kumimoji="0" lang="pt-BR" sz="800" b="0" i="0" u="none" strike="noStrike" kern="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with</a:t>
            </a: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 </a:t>
            </a:r>
            <a:r>
              <a:rPr kumimoji="0" lang="pt-BR" sz="800" b="0" i="0" u="none" strike="noStrike" kern="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sinonasal</a:t>
            </a: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 </a:t>
            </a:r>
            <a:r>
              <a:rPr kumimoji="0" lang="pt-BR" sz="800" b="0" i="0" u="none" strike="noStrike" kern="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mucosal</a:t>
            </a: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 melanoma. </a:t>
            </a:r>
            <a:r>
              <a:rPr kumimoji="0" lang="pt-BR" sz="800" b="0" i="0" u="none" strike="noStrike" kern="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European</a:t>
            </a: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 </a:t>
            </a:r>
            <a:r>
              <a:rPr kumimoji="0" lang="pt-BR" sz="800" b="0" i="0" u="none" strike="noStrike" kern="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Annals</a:t>
            </a: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 </a:t>
            </a:r>
            <a:r>
              <a:rPr kumimoji="0" lang="pt-BR" sz="800" b="0" i="0" u="none" strike="noStrike" kern="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of</a:t>
            </a: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 </a:t>
            </a:r>
            <a:r>
              <a:rPr kumimoji="0" lang="pt-BR" sz="800" b="0" i="0" u="none" strike="noStrike" kern="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Otorhinol</a:t>
            </a: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  Head </a:t>
            </a:r>
            <a:r>
              <a:rPr kumimoji="0" lang="pt-BR" sz="800" b="0" i="0" u="none" strike="noStrike" kern="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neck</a:t>
            </a: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 </a:t>
            </a:r>
            <a:r>
              <a:rPr kumimoji="0" lang="pt-BR" sz="800" b="0" i="0" u="none" strike="noStrike" kern="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Dis</a:t>
            </a: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 v. 133, n. 5, p. 313–317, 2016.</a:t>
            </a:r>
            <a:endParaRPr lang="pt-BR" sz="800" kern="0" spc="-1" dirty="0">
              <a:solidFill>
                <a:schemeClr val="bg1"/>
              </a:solidFill>
              <a:latin typeface="Calibri"/>
              <a:ea typeface="Calibri"/>
            </a:endParaRPr>
          </a:p>
          <a:p>
            <a:pPr marL="228600" marR="0" lvl="0" indent="-228600" algn="just" defTabSz="8839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KEPEKCI, A. H.; KIG, C.; GUNDOGAN, G. I. The </a:t>
            </a:r>
            <a:r>
              <a:rPr kumimoji="0" lang="pt-BR" sz="800" b="0" i="0" u="none" strike="noStrike" kern="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evaluation</a:t>
            </a: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 </a:t>
            </a:r>
            <a:r>
              <a:rPr kumimoji="0" lang="pt-BR" sz="800" b="0" i="0" u="none" strike="noStrike" kern="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of</a:t>
            </a: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 </a:t>
            </a:r>
            <a:r>
              <a:rPr kumimoji="0" lang="pt-BR" sz="800" b="0" i="0" u="none" strike="noStrike" kern="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malignant</a:t>
            </a: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 </a:t>
            </a:r>
            <a:r>
              <a:rPr kumimoji="0" lang="pt-BR" sz="800" b="0" i="0" u="none" strike="noStrike" kern="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mucosal</a:t>
            </a: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 melanoma </a:t>
            </a:r>
            <a:r>
              <a:rPr kumimoji="0" lang="pt-BR" sz="800" b="0" i="0" u="none" strike="noStrike" kern="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of</a:t>
            </a: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 nasal </a:t>
            </a:r>
            <a:r>
              <a:rPr kumimoji="0" lang="pt-BR" sz="800" b="0" i="0" u="none" strike="noStrike" kern="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cavity</a:t>
            </a: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 </a:t>
            </a:r>
            <a:r>
              <a:rPr kumimoji="0" lang="pt-BR" sz="800" b="0" i="0" u="none" strike="noStrike" kern="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with</a:t>
            </a: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 a </a:t>
            </a:r>
            <a:r>
              <a:rPr kumimoji="0" lang="pt-BR" sz="800" b="0" i="0" u="none" strike="noStrike" kern="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rare</a:t>
            </a: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 </a:t>
            </a:r>
            <a:r>
              <a:rPr kumimoji="0" lang="pt-BR" sz="800" b="0" i="0" u="none" strike="noStrike" kern="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occasion</a:t>
            </a: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. </a:t>
            </a:r>
            <a:r>
              <a:rPr kumimoji="0" lang="pt-BR" sz="800" b="0" i="0" u="none" strike="noStrike" kern="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International</a:t>
            </a: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 </a:t>
            </a:r>
            <a:r>
              <a:rPr kumimoji="0" lang="pt-BR" sz="800" b="0" i="0" u="none" strike="noStrike" kern="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journal</a:t>
            </a: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 </a:t>
            </a:r>
            <a:r>
              <a:rPr kumimoji="0" lang="pt-BR" sz="800" b="0" i="0" u="none" strike="noStrike" kern="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of</a:t>
            </a: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 </a:t>
            </a:r>
            <a:r>
              <a:rPr kumimoji="0" lang="pt-BR" sz="800" b="0" i="0" u="none" strike="noStrike" kern="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physiology</a:t>
            </a: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, </a:t>
            </a:r>
            <a:r>
              <a:rPr kumimoji="0" lang="pt-BR" sz="800" b="0" i="0" u="none" strike="noStrike" kern="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pathophysiology</a:t>
            </a: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 </a:t>
            </a:r>
            <a:r>
              <a:rPr kumimoji="0" lang="pt-BR" sz="800" b="0" i="0" u="none" strike="noStrike" kern="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and</a:t>
            </a: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 </a:t>
            </a:r>
            <a:r>
              <a:rPr kumimoji="0" lang="pt-BR" sz="800" b="0" i="0" u="none" strike="noStrike" kern="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pharmacology</a:t>
            </a:r>
            <a:r>
              <a:rPr kumimoji="0" lang="pt-BR" sz="800" b="0" i="0" u="none" strike="noStrike" kern="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</a:rPr>
              <a:t>, v. 10, n. 4, p. 139–143, 2018</a:t>
            </a:r>
            <a:endParaRPr kumimoji="0" lang="pt-BR" sz="800" b="0" i="0" u="none" strike="noStrike" kern="0" cap="none" spc="-1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AE93EA9B-91C5-42ED-2337-55685338E1D7}"/>
              </a:ext>
            </a:extLst>
          </p:cNvPr>
          <p:cNvSpPr txBox="1"/>
          <p:nvPr/>
        </p:nvSpPr>
        <p:spPr>
          <a:xfrm>
            <a:off x="3867911" y="5796383"/>
            <a:ext cx="3550115" cy="26314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883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500" b="0" i="0" u="none" strike="noStrike" kern="0" cap="none" spc="-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O estadiamento, conforme AJCC (8th </a:t>
            </a:r>
            <a:r>
              <a:rPr kumimoji="0" lang="pt-BR" sz="1500" b="0" i="0" u="none" strike="noStrike" kern="0" cap="none" spc="-1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edition</a:t>
            </a:r>
            <a:r>
              <a:rPr kumimoji="0" lang="pt-BR" sz="1500" b="0" i="0" u="none" strike="noStrike" kern="0" cap="none" spc="-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) foi T3N0M0. Foi realizada cirurgia endoscópica </a:t>
            </a:r>
            <a:r>
              <a:rPr kumimoji="0" lang="pt-BR" sz="1500" b="0" i="0" u="none" strike="noStrike" kern="0" cap="none" spc="-1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endonasal</a:t>
            </a:r>
            <a:r>
              <a:rPr kumimoji="0" lang="pt-BR" sz="1500" b="0" i="0" u="none" strike="noStrike" kern="0" cap="none" spc="-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 com ressecção completa da lesão, que não invadia a dura-máter (Imagem 3). O AP e </a:t>
            </a:r>
            <a:r>
              <a:rPr kumimoji="0" lang="pt-BR" sz="1500" b="0" i="0" u="none" strike="noStrike" kern="0" cap="none" spc="-1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imunoistoquímico</a:t>
            </a:r>
            <a:r>
              <a:rPr kumimoji="0" lang="pt-BR" sz="1500" b="0" i="0" u="none" strike="noStrike" kern="0" cap="none" spc="-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 foi compatível com melanoma. Houve boa evolução pós-operatória (Imagem 4 e 5), sendo então encaminhado para a Oncologia, a qual optou por tratamento com Radioterapia de Intensidade Modulada (IMRT). </a:t>
            </a:r>
            <a:endParaRPr kumimoji="0" lang="pt-BR" sz="1500" b="0" i="0" u="none" strike="noStrike" kern="0" cap="none" spc="-1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78255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554</TotalTime>
  <Words>670</Words>
  <Application>Microsoft Office PowerPoint</Application>
  <PresentationFormat>Personalizar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Fabricio ORL</dc:creator>
  <cp:lastModifiedBy>17055</cp:lastModifiedBy>
  <cp:revision>10</cp:revision>
  <dcterms:created xsi:type="dcterms:W3CDTF">2024-03-20T19:04:06Z</dcterms:created>
  <dcterms:modified xsi:type="dcterms:W3CDTF">2024-05-22T20:10:10Z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2024-03-20T19:16:14Z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62ef4372-a8fa-436c-95f1-f5fe4d87d677</vt:lpwstr>
  </property>
  <property fmtid="{D5CDD505-2E9C-101B-9397-08002B2CF9AE}" pid="7" name="MSIP_Label_defa4170-0d19-0005-0004-bc88714345d2_ActionId">
    <vt:lpwstr>afa038e0-a87d-4c6f-86bc-d1c50b52163b</vt:lpwstr>
  </property>
  <property fmtid="{D5CDD505-2E9C-101B-9397-08002B2CF9AE}" pid="8" name="MSIP_Label_defa4170-0d19-0005-0004-bc88714345d2_ContentBits">
    <vt:lpwstr>0</vt:lpwstr>
  </property>
</Properties>
</file>